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rawings/drawing3.xml" ContentType="application/vnd.openxmlformats-officedocument.drawingml.chartshape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0"/>
  </p:notesMasterIdLst>
  <p:sldIdLst>
    <p:sldId id="256" r:id="rId2"/>
    <p:sldId id="299" r:id="rId3"/>
    <p:sldId id="270" r:id="rId4"/>
    <p:sldId id="362" r:id="rId5"/>
    <p:sldId id="320" r:id="rId6"/>
    <p:sldId id="366" r:id="rId7"/>
    <p:sldId id="378" r:id="rId8"/>
    <p:sldId id="379" r:id="rId9"/>
    <p:sldId id="288" r:id="rId10"/>
    <p:sldId id="355" r:id="rId11"/>
    <p:sldId id="266" r:id="rId12"/>
    <p:sldId id="259" r:id="rId13"/>
    <p:sldId id="258" r:id="rId14"/>
    <p:sldId id="322" r:id="rId15"/>
    <p:sldId id="323" r:id="rId16"/>
    <p:sldId id="380" r:id="rId17"/>
    <p:sldId id="381" r:id="rId18"/>
    <p:sldId id="291" r:id="rId19"/>
    <p:sldId id="354" r:id="rId20"/>
    <p:sldId id="305" r:id="rId21"/>
    <p:sldId id="306" r:id="rId22"/>
    <p:sldId id="369" r:id="rId23"/>
    <p:sldId id="308" r:id="rId24"/>
    <p:sldId id="310" r:id="rId25"/>
    <p:sldId id="382" r:id="rId26"/>
    <p:sldId id="383" r:id="rId27"/>
    <p:sldId id="316" r:id="rId28"/>
    <p:sldId id="35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5" autoAdjust="0"/>
    <p:restoredTop sz="94624" autoAdjust="0"/>
  </p:normalViewPr>
  <p:slideViewPr>
    <p:cSldViewPr>
      <p:cViewPr>
        <p:scale>
          <a:sx n="90" d="100"/>
          <a:sy n="90" d="100"/>
        </p:scale>
        <p:origin x="-504" y="9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СОШ №6</c:v>
                </c:pt>
                <c:pt idx="2">
                  <c:v>СОШ №8</c:v>
                </c:pt>
                <c:pt idx="3">
                  <c:v>СОШ №3</c:v>
                </c:pt>
                <c:pt idx="4">
                  <c:v>СОШ №2</c:v>
                </c:pt>
                <c:pt idx="5">
                  <c:v>Лицей №12</c:v>
                </c:pt>
                <c:pt idx="6">
                  <c:v>СОШ №4</c:v>
                </c:pt>
                <c:pt idx="7">
                  <c:v>СОШ №7</c:v>
                </c:pt>
                <c:pt idx="8">
                  <c:v>Гимназия №11</c:v>
                </c:pt>
                <c:pt idx="9">
                  <c:v>СОШ №10</c:v>
                </c:pt>
                <c:pt idx="10">
                  <c:v>СОШ №13</c:v>
                </c:pt>
                <c:pt idx="11">
                  <c:v>СОШ №5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0.99</c:v>
                </c:pt>
                <c:pt idx="5">
                  <c:v>0.99</c:v>
                </c:pt>
                <c:pt idx="6">
                  <c:v>0.98</c:v>
                </c:pt>
                <c:pt idx="7">
                  <c:v>0.98</c:v>
                </c:pt>
                <c:pt idx="8">
                  <c:v>0.98</c:v>
                </c:pt>
                <c:pt idx="9">
                  <c:v>0.96000000000000019</c:v>
                </c:pt>
                <c:pt idx="10">
                  <c:v>0.94000000000000017</c:v>
                </c:pt>
                <c:pt idx="11">
                  <c:v>0.93</c:v>
                </c:pt>
              </c:numCache>
            </c:numRef>
          </c:val>
        </c:ser>
        <c:axId val="66842624"/>
        <c:axId val="66844160"/>
      </c:barChart>
      <c:catAx>
        <c:axId val="66842624"/>
        <c:scaling>
          <c:orientation val="minMax"/>
        </c:scaling>
        <c:axPos val="b"/>
        <c:tickLblPos val="nextTo"/>
        <c:crossAx val="66844160"/>
        <c:crosses val="autoZero"/>
        <c:auto val="1"/>
        <c:lblAlgn val="ctr"/>
        <c:lblOffset val="100"/>
      </c:catAx>
      <c:valAx>
        <c:axId val="6684416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68426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391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Н – Чершелинская ООШ</c:v>
                </c:pt>
                <c:pt idx="3">
                  <c:v>Н- Иштирякская ш –дет.сад</c:v>
                </c:pt>
                <c:pt idx="4">
                  <c:v>Ст – Иштерякская ООШ</c:v>
                </c:pt>
                <c:pt idx="5">
                  <c:v>Урдалинская ООШ</c:v>
                </c:pt>
                <c:pt idx="6">
                  <c:v>Куакбашская ООШ</c:v>
                </c:pt>
                <c:pt idx="7">
                  <c:v>Сугушлинская ООШ</c:v>
                </c:pt>
                <c:pt idx="8">
                  <c:v>Сарабикуловская ООШ</c:v>
                </c:pt>
                <c:pt idx="9">
                  <c:v>Керлигачская ООШ</c:v>
                </c:pt>
                <c:pt idx="10">
                  <c:v>Н. -Чершелин. ш – дет. сад</c:v>
                </c:pt>
                <c:pt idx="11">
                  <c:v>Н.Серёжкинская ООШ</c:v>
                </c:pt>
                <c:pt idx="12">
                  <c:v>Ивановская ООШ</c:v>
                </c:pt>
                <c:pt idx="13">
                  <c:v>Тимяшевская СОШ</c:v>
                </c:pt>
                <c:pt idx="14">
                  <c:v>Подлесная ООШ</c:v>
                </c:pt>
                <c:pt idx="15">
                  <c:v>Старо - Кувакская СОШ</c:v>
                </c:pt>
                <c:pt idx="16">
                  <c:v>Каркалинская ООШ</c:v>
                </c:pt>
                <c:pt idx="17">
                  <c:v>Шугуровская СОШ</c:v>
                </c:pt>
                <c:pt idx="18">
                  <c:v>Урмышлинская ООШ</c:v>
                </c:pt>
                <c:pt idx="19">
                  <c:v>Ст-Письмянская ООШ</c:v>
                </c:pt>
                <c:pt idx="20">
                  <c:v>Зай -Каратайская ООШ 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</c:numCache>
            </c:numRef>
          </c:val>
        </c:ser>
        <c:axId val="91089920"/>
        <c:axId val="93487872"/>
      </c:barChart>
      <c:catAx>
        <c:axId val="91089920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3487872"/>
        <c:crosses val="autoZero"/>
        <c:auto val="1"/>
        <c:lblAlgn val="ctr"/>
        <c:lblOffset val="100"/>
      </c:catAx>
      <c:valAx>
        <c:axId val="9348787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1089920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7.5136511831025404E-2"/>
          <c:y val="0"/>
          <c:w val="0.91722922653296624"/>
          <c:h val="0.64846185893430064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>
                <c:manualLayout>
                  <c:x val="1.0160880609653091E-2"/>
                  <c:y val="-7.9365079365079413E-3"/>
                </c:manualLayout>
              </c:layout>
              <c:dLblPos val="outEnd"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/>
              <c:showVal val="1"/>
            </c:dLbl>
            <c:dLbl>
              <c:idx val="8"/>
              <c:layout>
                <c:manualLayout>
                  <c:x val="0"/>
                  <c:y val="-1.058201058201058E-2"/>
                </c:manualLayout>
              </c:layout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Лицей №12</c:v>
                </c:pt>
                <c:pt idx="2">
                  <c:v>СОШ №5</c:v>
                </c:pt>
                <c:pt idx="3">
                  <c:v>СОШ №8</c:v>
                </c:pt>
                <c:pt idx="4">
                  <c:v>СОШ №10</c:v>
                </c:pt>
                <c:pt idx="5">
                  <c:v>СОШ №7</c:v>
                </c:pt>
                <c:pt idx="6">
                  <c:v>СОШ №13</c:v>
                </c:pt>
                <c:pt idx="7">
                  <c:v>СОШ №3</c:v>
                </c:pt>
                <c:pt idx="8">
                  <c:v>СОШ №4</c:v>
                </c:pt>
                <c:pt idx="9">
                  <c:v>Гимназия №11</c:v>
                </c:pt>
                <c:pt idx="10">
                  <c:v>СОШ №6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0.84000000000000019</c:v>
                </c:pt>
                <c:pt idx="1">
                  <c:v>0.83000000000000018</c:v>
                </c:pt>
                <c:pt idx="2">
                  <c:v>0.79</c:v>
                </c:pt>
                <c:pt idx="3">
                  <c:v>0.77000000000000024</c:v>
                </c:pt>
                <c:pt idx="4">
                  <c:v>0.76000000000000023</c:v>
                </c:pt>
                <c:pt idx="5">
                  <c:v>0.76000000000000023</c:v>
                </c:pt>
                <c:pt idx="6">
                  <c:v>0.76000000000000023</c:v>
                </c:pt>
                <c:pt idx="7">
                  <c:v>0.7300000000000002</c:v>
                </c:pt>
                <c:pt idx="8">
                  <c:v>0.7200000000000002</c:v>
                </c:pt>
                <c:pt idx="9">
                  <c:v>0.7200000000000002</c:v>
                </c:pt>
                <c:pt idx="10">
                  <c:v>0.71000000000000019</c:v>
                </c:pt>
                <c:pt idx="11">
                  <c:v>0.67000000000000026</c:v>
                </c:pt>
              </c:numCache>
            </c:numRef>
          </c:val>
        </c:ser>
        <c:axId val="93572480"/>
        <c:axId val="91292800"/>
      </c:barChart>
      <c:catAx>
        <c:axId val="93572480"/>
        <c:scaling>
          <c:orientation val="minMax"/>
        </c:scaling>
        <c:axPos val="b"/>
        <c:tickLblPos val="nextTo"/>
        <c:crossAx val="91292800"/>
        <c:crosses val="autoZero"/>
        <c:auto val="1"/>
        <c:lblAlgn val="ctr"/>
        <c:lblOffset val="100"/>
      </c:catAx>
      <c:valAx>
        <c:axId val="9129280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35724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0125300909985943"/>
          <c:y val="2.9100529100529089E-2"/>
          <c:w val="0.88368963541755585"/>
          <c:h val="0.6594394450693666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>
                <c:manualLayout>
                  <c:x val="0"/>
                  <c:y val="-5.2910052910052734E-3"/>
                </c:manualLayout>
              </c:layout>
              <c:showVal val="1"/>
            </c:dLbl>
            <c:dLbl>
              <c:idx val="8"/>
              <c:layout>
                <c:manualLayout>
                  <c:x val="-1.5057355482584161E-3"/>
                  <c:y val="-5.2910052910052734E-3"/>
                </c:manualLayout>
              </c:layout>
              <c:showVal val="1"/>
            </c:dLbl>
            <c:dLbl>
              <c:idx val="9"/>
              <c:layout>
                <c:manualLayout>
                  <c:x val="-3.0114710965169732E-3"/>
                  <c:y val="-5.2910052910052734E-3"/>
                </c:manualLayout>
              </c:layout>
              <c:showVal val="1"/>
            </c:dLbl>
            <c:dLbl>
              <c:idx val="10"/>
              <c:layout>
                <c:manualLayout>
                  <c:x val="3.0114710965169732E-3"/>
                  <c:y val="-5.2910052910052734E-3"/>
                </c:manualLayout>
              </c:layout>
              <c:showVal val="1"/>
            </c:dLbl>
            <c:dLbl>
              <c:idx val="11"/>
              <c:layout>
                <c:manualLayout>
                  <c:x val="0"/>
                  <c:y val="-1.058201058201058E-2"/>
                </c:manualLayout>
              </c:layout>
              <c:showVal val="1"/>
            </c:dLbl>
            <c:dLbl>
              <c:idx val="12"/>
              <c:layout>
                <c:manualLayout>
                  <c:x val="0"/>
                  <c:y val="5.2910052910053193E-3"/>
                </c:manualLayout>
              </c:layout>
              <c:showVal val="1"/>
            </c:dLbl>
            <c:dLbl>
              <c:idx val="13"/>
              <c:layout>
                <c:manualLayout>
                  <c:x val="-1.5057355482584701E-3"/>
                  <c:y val="7.9365079365079604E-3"/>
                </c:manualLayout>
              </c:layout>
              <c:showVal val="1"/>
            </c:dLbl>
            <c:dLbl>
              <c:idx val="14"/>
              <c:layout>
                <c:manualLayout>
                  <c:x val="-3.0114710965169732E-3"/>
                  <c:y val="7.9365079365079604E-3"/>
                </c:manualLayout>
              </c:layout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dLbl>
              <c:idx val="19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Н - Иштирякская ш- д. сад</c:v>
                </c:pt>
                <c:pt idx="1">
                  <c:v>Ивановская ООШ</c:v>
                </c:pt>
                <c:pt idx="2">
                  <c:v>Сугушлинская ООШ</c:v>
                </c:pt>
                <c:pt idx="3">
                  <c:v>Федотовская ООШ</c:v>
                </c:pt>
                <c:pt idx="4">
                  <c:v>Подлесная ООШ</c:v>
                </c:pt>
                <c:pt idx="5">
                  <c:v>Ст – Иштерякская ООШ</c:v>
                </c:pt>
                <c:pt idx="6">
                  <c:v>СОШ им. Горького</c:v>
                </c:pt>
                <c:pt idx="7">
                  <c:v>Урмышлинская ООШ</c:v>
                </c:pt>
                <c:pt idx="8">
                  <c:v>Ст-Письмянская ООШ</c:v>
                </c:pt>
                <c:pt idx="9">
                  <c:v>Н– Чершелинская ООШ</c:v>
                </c:pt>
                <c:pt idx="10">
                  <c:v>Куакбашская ООШ</c:v>
                </c:pt>
                <c:pt idx="11">
                  <c:v>Н.Серёжкинская ООШ</c:v>
                </c:pt>
                <c:pt idx="12">
                  <c:v>Сарабикуловская ООШ</c:v>
                </c:pt>
                <c:pt idx="13">
                  <c:v>Шугуровская СОШ </c:v>
                </c:pt>
                <c:pt idx="14">
                  <c:v>Зай-Каратайская ООШ</c:v>
                </c:pt>
                <c:pt idx="15">
                  <c:v>Старо - Кувакская СОШ</c:v>
                </c:pt>
                <c:pt idx="16">
                  <c:v>Н–Чершелин. ш.– дет. сад</c:v>
                </c:pt>
                <c:pt idx="17">
                  <c:v>Тимяшевская СОШ</c:v>
                </c:pt>
                <c:pt idx="18">
                  <c:v>Каркалинская ООШ</c:v>
                </c:pt>
                <c:pt idx="19">
                  <c:v>Керлигачская ООШ</c:v>
                </c:pt>
                <c:pt idx="20">
                  <c:v>Урдалинская ООШ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0.86000000000000021</c:v>
                </c:pt>
                <c:pt idx="9">
                  <c:v>0.8500000000000002</c:v>
                </c:pt>
                <c:pt idx="10">
                  <c:v>0.83000000000000018</c:v>
                </c:pt>
                <c:pt idx="11">
                  <c:v>0.8</c:v>
                </c:pt>
                <c:pt idx="12">
                  <c:v>0.8</c:v>
                </c:pt>
                <c:pt idx="13">
                  <c:v>0.71000000000000019</c:v>
                </c:pt>
                <c:pt idx="14">
                  <c:v>0.71000000000000019</c:v>
                </c:pt>
                <c:pt idx="15">
                  <c:v>0.70000000000000018</c:v>
                </c:pt>
                <c:pt idx="16">
                  <c:v>0.67000000000000026</c:v>
                </c:pt>
                <c:pt idx="17">
                  <c:v>0.67000000000000026</c:v>
                </c:pt>
                <c:pt idx="18">
                  <c:v>0.67000000000000026</c:v>
                </c:pt>
                <c:pt idx="19">
                  <c:v>0.5</c:v>
                </c:pt>
                <c:pt idx="20">
                  <c:v>0</c:v>
                </c:pt>
              </c:numCache>
            </c:numRef>
          </c:val>
        </c:ser>
        <c:axId val="93951104"/>
        <c:axId val="93952640"/>
      </c:barChart>
      <c:catAx>
        <c:axId val="9395110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3952640"/>
        <c:crosses val="autoZero"/>
        <c:auto val="1"/>
        <c:lblAlgn val="ctr"/>
        <c:lblOffset val="100"/>
      </c:catAx>
      <c:valAx>
        <c:axId val="9395264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3951104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374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Н – Чершелинская ООШ</c:v>
                </c:pt>
                <c:pt idx="3">
                  <c:v>Н- Иштирякская ш –дет.сад</c:v>
                </c:pt>
                <c:pt idx="4">
                  <c:v>Ст – Иштерякская ООШ</c:v>
                </c:pt>
                <c:pt idx="5">
                  <c:v>Урдалинская ООШ</c:v>
                </c:pt>
                <c:pt idx="6">
                  <c:v>Куакбашская ООШ</c:v>
                </c:pt>
                <c:pt idx="7">
                  <c:v>Сугушлинская ООШ</c:v>
                </c:pt>
                <c:pt idx="8">
                  <c:v>Сарабикуловская ООШ</c:v>
                </c:pt>
                <c:pt idx="9">
                  <c:v>Керлигачская ООШ</c:v>
                </c:pt>
                <c:pt idx="10">
                  <c:v>Н. -Чершелин. ш – дет. сад</c:v>
                </c:pt>
                <c:pt idx="11">
                  <c:v>Н.Серёжкинская ООШ</c:v>
                </c:pt>
                <c:pt idx="12">
                  <c:v>Тимяшевская СОШ</c:v>
                </c:pt>
                <c:pt idx="13">
                  <c:v>Подлесная ООШ</c:v>
                </c:pt>
                <c:pt idx="14">
                  <c:v>Каркалинская ООШ</c:v>
                </c:pt>
                <c:pt idx="15">
                  <c:v>Урмышлинская ООШ</c:v>
                </c:pt>
                <c:pt idx="16">
                  <c:v>Зай -Каратайская ООШ </c:v>
                </c:pt>
                <c:pt idx="17">
                  <c:v>Ивановская ООШ</c:v>
                </c:pt>
                <c:pt idx="18">
                  <c:v>Ст-Письмянская ООШ</c:v>
                </c:pt>
                <c:pt idx="19">
                  <c:v>Шугуровская СОШ</c:v>
                </c:pt>
                <c:pt idx="20">
                  <c:v>Старо - Кувакская СОШ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0.98</c:v>
                </c:pt>
                <c:pt idx="20">
                  <c:v>0.91</c:v>
                </c:pt>
              </c:numCache>
            </c:numRef>
          </c:val>
        </c:ser>
        <c:axId val="67856256"/>
        <c:axId val="67874816"/>
      </c:barChart>
      <c:catAx>
        <c:axId val="67856256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67874816"/>
        <c:crosses val="autoZero"/>
        <c:auto val="1"/>
        <c:lblAlgn val="ctr"/>
        <c:lblOffset val="100"/>
      </c:catAx>
      <c:valAx>
        <c:axId val="6787481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7856256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4666930631823827E-2"/>
          <c:y val="3.2521815630338083E-2"/>
          <c:w val="0.93533311295216726"/>
          <c:h val="0.71363975336420005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Лицей №12</c:v>
                </c:pt>
                <c:pt idx="1">
                  <c:v>СОШ №2</c:v>
                </c:pt>
                <c:pt idx="2">
                  <c:v>СОШ №6</c:v>
                </c:pt>
                <c:pt idx="3">
                  <c:v>СОШ №7</c:v>
                </c:pt>
                <c:pt idx="4">
                  <c:v>Гимназия №11</c:v>
                </c:pt>
                <c:pt idx="5">
                  <c:v>СОШ №4</c:v>
                </c:pt>
                <c:pt idx="6">
                  <c:v>СОШ №10</c:v>
                </c:pt>
                <c:pt idx="7">
                  <c:v>СОШ №5</c:v>
                </c:pt>
                <c:pt idx="8">
                  <c:v>СОШ №8</c:v>
                </c:pt>
                <c:pt idx="9">
                  <c:v>СОШ №3</c:v>
                </c:pt>
                <c:pt idx="10">
                  <c:v>СОШ №13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0.86000000000000021</c:v>
                </c:pt>
                <c:pt idx="1">
                  <c:v>0.77000000000000024</c:v>
                </c:pt>
                <c:pt idx="2">
                  <c:v>0.76000000000000023</c:v>
                </c:pt>
                <c:pt idx="3">
                  <c:v>0.7200000000000002</c:v>
                </c:pt>
                <c:pt idx="4">
                  <c:v>0.7200000000000002</c:v>
                </c:pt>
                <c:pt idx="5">
                  <c:v>0.70000000000000018</c:v>
                </c:pt>
                <c:pt idx="6">
                  <c:v>0.69000000000000017</c:v>
                </c:pt>
                <c:pt idx="7">
                  <c:v>0.69000000000000017</c:v>
                </c:pt>
                <c:pt idx="8">
                  <c:v>0.68</c:v>
                </c:pt>
                <c:pt idx="9">
                  <c:v>0.63000000000000023</c:v>
                </c:pt>
                <c:pt idx="10">
                  <c:v>0.53</c:v>
                </c:pt>
                <c:pt idx="11">
                  <c:v>0.44</c:v>
                </c:pt>
              </c:numCache>
            </c:numRef>
          </c:val>
        </c:ser>
        <c:axId val="67882368"/>
        <c:axId val="71132288"/>
      </c:barChart>
      <c:catAx>
        <c:axId val="6788236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1132288"/>
        <c:crosses val="autoZero"/>
        <c:auto val="1"/>
        <c:lblAlgn val="ctr"/>
        <c:lblOffset val="100"/>
      </c:catAx>
      <c:valAx>
        <c:axId val="7113228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7882368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Ст – Иштерякская ООШ</c:v>
                </c:pt>
                <c:pt idx="1">
                  <c:v>Ивановская ООШ</c:v>
                </c:pt>
                <c:pt idx="2">
                  <c:v>Урмышлинская ООШ</c:v>
                </c:pt>
                <c:pt idx="3">
                  <c:v>Сугушлинская ООШ</c:v>
                </c:pt>
                <c:pt idx="4">
                  <c:v>Ст-Письмянская ООШ</c:v>
                </c:pt>
                <c:pt idx="5">
                  <c:v>Зай -Каратайская ООШ </c:v>
                </c:pt>
                <c:pt idx="6">
                  <c:v>Куакбашская ООШ</c:v>
                </c:pt>
                <c:pt idx="7">
                  <c:v>Каркалинская ООШ</c:v>
                </c:pt>
                <c:pt idx="8">
                  <c:v>Тимяшевская СОШ</c:v>
                </c:pt>
                <c:pt idx="9">
                  <c:v>Н.Серёжкинская ООШ</c:v>
                </c:pt>
                <c:pt idx="10">
                  <c:v>Керлигачская ООШ</c:v>
                </c:pt>
                <c:pt idx="11">
                  <c:v>Шугуровская СОШ </c:v>
                </c:pt>
                <c:pt idx="12">
                  <c:v>СОШ им. Горького</c:v>
                </c:pt>
                <c:pt idx="13">
                  <c:v>Подлесная ООШ</c:v>
                </c:pt>
                <c:pt idx="14">
                  <c:v>Н- Иштирякская ш –дет.сад</c:v>
                </c:pt>
                <c:pt idx="15">
                  <c:v>Н. -Чершелин. ш – дет. сад</c:v>
                </c:pt>
                <c:pt idx="16">
                  <c:v>Н – Чершелинская ООШ</c:v>
                </c:pt>
                <c:pt idx="17">
                  <c:v>Старо - Кувакская СОШ</c:v>
                </c:pt>
                <c:pt idx="18">
                  <c:v>Сарабикуловская ООШ</c:v>
                </c:pt>
                <c:pt idx="19">
                  <c:v>Урдалинская ООШ</c:v>
                </c:pt>
                <c:pt idx="20">
                  <c:v>Федотовская ООШ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0.86000000000000021</c:v>
                </c:pt>
                <c:pt idx="5">
                  <c:v>0.8500000000000002</c:v>
                </c:pt>
                <c:pt idx="6">
                  <c:v>0.83000000000000018</c:v>
                </c:pt>
                <c:pt idx="7">
                  <c:v>0.83000000000000018</c:v>
                </c:pt>
                <c:pt idx="8">
                  <c:v>0.81</c:v>
                </c:pt>
                <c:pt idx="9">
                  <c:v>0.8</c:v>
                </c:pt>
                <c:pt idx="10">
                  <c:v>0.75000000000000022</c:v>
                </c:pt>
                <c:pt idx="11">
                  <c:v>0.75000000000000022</c:v>
                </c:pt>
                <c:pt idx="12">
                  <c:v>0.75000000000000022</c:v>
                </c:pt>
                <c:pt idx="13">
                  <c:v>0.75000000000000022</c:v>
                </c:pt>
                <c:pt idx="14">
                  <c:v>0.67000000000000026</c:v>
                </c:pt>
                <c:pt idx="15">
                  <c:v>0.67000000000000026</c:v>
                </c:pt>
                <c:pt idx="16">
                  <c:v>0.67000000000000026</c:v>
                </c:pt>
                <c:pt idx="17">
                  <c:v>0.64000000000000024</c:v>
                </c:pt>
                <c:pt idx="18">
                  <c:v>0.5</c:v>
                </c:pt>
                <c:pt idx="19">
                  <c:v>0</c:v>
                </c:pt>
                <c:pt idx="20">
                  <c:v>0</c:v>
                </c:pt>
              </c:numCache>
            </c:numRef>
          </c:val>
        </c:ser>
        <c:dLbls>
          <c:showVal val="1"/>
        </c:dLbls>
        <c:axId val="74772864"/>
        <c:axId val="74774400"/>
      </c:barChart>
      <c:catAx>
        <c:axId val="7477286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4774400"/>
        <c:crosses val="autoZero"/>
        <c:auto val="1"/>
        <c:lblAlgn val="ctr"/>
        <c:lblOffset val="100"/>
      </c:catAx>
      <c:valAx>
        <c:axId val="7477440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4772864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СОШ №13</c:v>
                </c:pt>
                <c:pt idx="2">
                  <c:v>СОШ №6</c:v>
                </c:pt>
                <c:pt idx="3">
                  <c:v>СОШ №8</c:v>
                </c:pt>
                <c:pt idx="4">
                  <c:v>СОШ №2</c:v>
                </c:pt>
                <c:pt idx="5">
                  <c:v>Лицей №12</c:v>
                </c:pt>
                <c:pt idx="6">
                  <c:v>Гимназия №11</c:v>
                </c:pt>
                <c:pt idx="7">
                  <c:v>СОШ №7</c:v>
                </c:pt>
                <c:pt idx="8">
                  <c:v>СОШ №4</c:v>
                </c:pt>
                <c:pt idx="9">
                  <c:v>СОШ №10</c:v>
                </c:pt>
                <c:pt idx="10">
                  <c:v>СОШ №5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0.99</c:v>
                </c:pt>
                <c:pt idx="3">
                  <c:v>0.99</c:v>
                </c:pt>
                <c:pt idx="4">
                  <c:v>0.9700000000000002</c:v>
                </c:pt>
                <c:pt idx="5">
                  <c:v>0.9700000000000002</c:v>
                </c:pt>
                <c:pt idx="6">
                  <c:v>0.96000000000000019</c:v>
                </c:pt>
                <c:pt idx="7">
                  <c:v>0.96000000000000019</c:v>
                </c:pt>
                <c:pt idx="8">
                  <c:v>0.96000000000000019</c:v>
                </c:pt>
                <c:pt idx="9">
                  <c:v>0.93</c:v>
                </c:pt>
                <c:pt idx="10">
                  <c:v>0.88</c:v>
                </c:pt>
                <c:pt idx="11">
                  <c:v>0.8</c:v>
                </c:pt>
              </c:numCache>
            </c:numRef>
          </c:val>
        </c:ser>
        <c:axId val="82320768"/>
        <c:axId val="82322560"/>
      </c:barChart>
      <c:catAx>
        <c:axId val="82320768"/>
        <c:scaling>
          <c:orientation val="minMax"/>
        </c:scaling>
        <c:axPos val="b"/>
        <c:tickLblPos val="nextTo"/>
        <c:crossAx val="82322560"/>
        <c:crosses val="autoZero"/>
        <c:auto val="1"/>
        <c:lblAlgn val="ctr"/>
        <c:lblOffset val="100"/>
      </c:catAx>
      <c:valAx>
        <c:axId val="8232256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23207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Лист1!$D$1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357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Лист1!$C$2:$C$22</c:f>
              <c:strCache>
                <c:ptCount val="21"/>
                <c:pt idx="0">
                  <c:v>Федотовская ООШ</c:v>
                </c:pt>
                <c:pt idx="1">
                  <c:v>Н- Иштирякская ш –дет.сад</c:v>
                </c:pt>
                <c:pt idx="2">
                  <c:v>Куакбашская ООШ</c:v>
                </c:pt>
                <c:pt idx="3">
                  <c:v>Сугушлинская ООШ</c:v>
                </c:pt>
                <c:pt idx="4">
                  <c:v>Сарабикуловская ООШ</c:v>
                </c:pt>
                <c:pt idx="5">
                  <c:v>Керлигачская ООШ</c:v>
                </c:pt>
                <c:pt idx="6">
                  <c:v>Н. -Чершелин. ш – дет. сад</c:v>
                </c:pt>
                <c:pt idx="7">
                  <c:v>Н.Серёжкинская ООШ</c:v>
                </c:pt>
                <c:pt idx="8">
                  <c:v>Тимяшевская СОШ</c:v>
                </c:pt>
                <c:pt idx="9">
                  <c:v>Подлесная ООШ</c:v>
                </c:pt>
                <c:pt idx="10">
                  <c:v>Каркалинская ООШ </c:v>
                </c:pt>
                <c:pt idx="11">
                  <c:v>Шугуровская СОШ </c:v>
                </c:pt>
                <c:pt idx="12">
                  <c:v>Ст – Иштерякская ООШ</c:v>
                </c:pt>
                <c:pt idx="13">
                  <c:v>СОШ им. Горького</c:v>
                </c:pt>
                <c:pt idx="14">
                  <c:v>Урмышлинская ООШ</c:v>
                </c:pt>
                <c:pt idx="15">
                  <c:v>Зай- Каратайская ООШ</c:v>
                </c:pt>
                <c:pt idx="16">
                  <c:v>Ст-Письмянская ООШ</c:v>
                </c:pt>
                <c:pt idx="17">
                  <c:v>Ивановская ООШ</c:v>
                </c:pt>
                <c:pt idx="18">
                  <c:v>Старо - Кувакская СОШ</c:v>
                </c:pt>
                <c:pt idx="19">
                  <c:v>Н – Чершелинская ООШ</c:v>
                </c:pt>
                <c:pt idx="20">
                  <c:v>Урдалинская ООШ</c:v>
                </c:pt>
              </c:strCache>
            </c:strRef>
          </c:cat>
          <c:val>
            <c:numRef>
              <c:f>Лист1!$D$2:$D$22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0.9</c:v>
                </c:pt>
                <c:pt idx="19">
                  <c:v>0.86000000000000021</c:v>
                </c:pt>
                <c:pt idx="20">
                  <c:v>0</c:v>
                </c:pt>
              </c:numCache>
            </c:numRef>
          </c:val>
        </c:ser>
        <c:axId val="82730368"/>
        <c:axId val="82757120"/>
      </c:barChart>
      <c:catAx>
        <c:axId val="8273036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2757120"/>
        <c:crosses val="autoZero"/>
        <c:auto val="1"/>
        <c:lblAlgn val="ctr"/>
        <c:lblOffset val="100"/>
      </c:catAx>
      <c:valAx>
        <c:axId val="8275712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2730368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4198695583503787E-2"/>
          <c:y val="0"/>
          <c:w val="0.93580130441651199"/>
          <c:h val="0.6369201766446185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Лицей №12</c:v>
                </c:pt>
                <c:pt idx="1">
                  <c:v>СОШ №2</c:v>
                </c:pt>
                <c:pt idx="2">
                  <c:v>СОШ №6</c:v>
                </c:pt>
                <c:pt idx="3">
                  <c:v>СОШ №7</c:v>
                </c:pt>
                <c:pt idx="4">
                  <c:v>Гимназия №11</c:v>
                </c:pt>
                <c:pt idx="5">
                  <c:v>СОШ №4</c:v>
                </c:pt>
                <c:pt idx="6">
                  <c:v>СОШ №8</c:v>
                </c:pt>
                <c:pt idx="7">
                  <c:v>СОШ №5</c:v>
                </c:pt>
                <c:pt idx="8">
                  <c:v>СОШ №13</c:v>
                </c:pt>
                <c:pt idx="9">
                  <c:v>СОШ №10</c:v>
                </c:pt>
                <c:pt idx="10">
                  <c:v>ООШ №1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0.81</c:v>
                </c:pt>
                <c:pt idx="1">
                  <c:v>0.7300000000000002</c:v>
                </c:pt>
                <c:pt idx="2">
                  <c:v>0.71000000000000019</c:v>
                </c:pt>
                <c:pt idx="3">
                  <c:v>0.71000000000000019</c:v>
                </c:pt>
                <c:pt idx="4">
                  <c:v>0.71000000000000019</c:v>
                </c:pt>
                <c:pt idx="5">
                  <c:v>0.70000000000000018</c:v>
                </c:pt>
                <c:pt idx="6">
                  <c:v>0.69000000000000017</c:v>
                </c:pt>
                <c:pt idx="7">
                  <c:v>0.65000000000000024</c:v>
                </c:pt>
                <c:pt idx="8">
                  <c:v>0.63000000000000023</c:v>
                </c:pt>
                <c:pt idx="9">
                  <c:v>0.56999999999999995</c:v>
                </c:pt>
                <c:pt idx="10">
                  <c:v>0.5</c:v>
                </c:pt>
                <c:pt idx="11">
                  <c:v>0.47000000000000008</c:v>
                </c:pt>
              </c:numCache>
            </c:numRef>
          </c:val>
        </c:ser>
        <c:axId val="82994688"/>
        <c:axId val="82996224"/>
      </c:barChart>
      <c:catAx>
        <c:axId val="829946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2996224"/>
        <c:crosses val="autoZero"/>
        <c:auto val="1"/>
        <c:lblAlgn val="ctr"/>
        <c:lblOffset val="100"/>
      </c:catAx>
      <c:valAx>
        <c:axId val="82996224"/>
        <c:scaling>
          <c:orientation val="minMax"/>
        </c:scaling>
        <c:delete val="1"/>
        <c:axPos val="l"/>
        <c:numFmt formatCode="0%" sourceLinked="1"/>
        <c:tickLblPos val="nextTo"/>
        <c:crossAx val="829946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Урмышлинская ООШ</c:v>
                </c:pt>
                <c:pt idx="1">
                  <c:v>Ст – Иштерякская ООШ</c:v>
                </c:pt>
                <c:pt idx="2">
                  <c:v>Ивановская ООШ</c:v>
                </c:pt>
                <c:pt idx="3">
                  <c:v>Ст-Письмянская ООШ</c:v>
                </c:pt>
                <c:pt idx="4">
                  <c:v>Н- Иштирякская ш –дет.сад</c:v>
                </c:pt>
                <c:pt idx="5">
                  <c:v>Тимяшевская СОШ</c:v>
                </c:pt>
                <c:pt idx="6">
                  <c:v>Керлигачская ООШ</c:v>
                </c:pt>
                <c:pt idx="7">
                  <c:v>Подлесная ООШ</c:v>
                </c:pt>
                <c:pt idx="8">
                  <c:v>Шугуровская СОШ </c:v>
                </c:pt>
                <c:pt idx="9">
                  <c:v>Н. -Чершелин. ш – дет. сад</c:v>
                </c:pt>
                <c:pt idx="10">
                  <c:v>Каркалинская ООШ</c:v>
                </c:pt>
                <c:pt idx="11">
                  <c:v>Куакбашская ООШ</c:v>
                </c:pt>
                <c:pt idx="12">
                  <c:v>Н.Серёжкинская ООШ</c:v>
                </c:pt>
                <c:pt idx="13">
                  <c:v>Старо - Кувакская СОШ</c:v>
                </c:pt>
                <c:pt idx="14">
                  <c:v>СОШ им. Горького</c:v>
                </c:pt>
                <c:pt idx="15">
                  <c:v>Н – Чершелинская ООШ</c:v>
                </c:pt>
                <c:pt idx="16">
                  <c:v>Зай - Каратайская ООШ </c:v>
                </c:pt>
                <c:pt idx="17">
                  <c:v>Сарабикуловская ООШ</c:v>
                </c:pt>
                <c:pt idx="18">
                  <c:v>Сугушлинская ООШ</c:v>
                </c:pt>
                <c:pt idx="19">
                  <c:v>Урдалинская ООШ</c:v>
                </c:pt>
                <c:pt idx="20">
                  <c:v>Федотовская ООШ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0.86000000000000021</c:v>
                </c:pt>
                <c:pt idx="4">
                  <c:v>0.83000000000000018</c:v>
                </c:pt>
                <c:pt idx="5">
                  <c:v>0.75000000000000022</c:v>
                </c:pt>
                <c:pt idx="6">
                  <c:v>0.75000000000000022</c:v>
                </c:pt>
                <c:pt idx="7">
                  <c:v>0.75000000000000022</c:v>
                </c:pt>
                <c:pt idx="8">
                  <c:v>0.71000000000000019</c:v>
                </c:pt>
                <c:pt idx="9">
                  <c:v>0.67000000000000026</c:v>
                </c:pt>
                <c:pt idx="10">
                  <c:v>0.67000000000000026</c:v>
                </c:pt>
                <c:pt idx="11">
                  <c:v>0.67000000000000026</c:v>
                </c:pt>
                <c:pt idx="12">
                  <c:v>0.6000000000000002</c:v>
                </c:pt>
                <c:pt idx="13">
                  <c:v>0.6000000000000002</c:v>
                </c:pt>
                <c:pt idx="14">
                  <c:v>0.6000000000000002</c:v>
                </c:pt>
                <c:pt idx="15">
                  <c:v>0.56999999999999995</c:v>
                </c:pt>
                <c:pt idx="16">
                  <c:v>0.56999999999999995</c:v>
                </c:pt>
                <c:pt idx="17">
                  <c:v>0.5</c:v>
                </c:pt>
                <c:pt idx="18">
                  <c:v>0.5</c:v>
                </c:pt>
                <c:pt idx="19">
                  <c:v>0</c:v>
                </c:pt>
                <c:pt idx="20">
                  <c:v>0</c:v>
                </c:pt>
              </c:numCache>
            </c:numRef>
          </c:val>
        </c:ser>
        <c:dLbls>
          <c:showVal val="1"/>
        </c:dLbls>
        <c:axId val="82920960"/>
        <c:axId val="82922496"/>
      </c:barChart>
      <c:catAx>
        <c:axId val="82920960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2922496"/>
        <c:crosses val="autoZero"/>
        <c:auto val="1"/>
        <c:lblAlgn val="ctr"/>
        <c:lblOffset val="100"/>
      </c:catAx>
      <c:valAx>
        <c:axId val="8292249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2920960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№13</c:v>
                </c:pt>
                <c:pt idx="2">
                  <c:v>ООШ №1</c:v>
                </c:pt>
                <c:pt idx="3">
                  <c:v>СОШ №6</c:v>
                </c:pt>
                <c:pt idx="4">
                  <c:v>СОШ №8</c:v>
                </c:pt>
                <c:pt idx="5">
                  <c:v>СОШ №5</c:v>
                </c:pt>
                <c:pt idx="6">
                  <c:v>Гимназия №11</c:v>
                </c:pt>
                <c:pt idx="7">
                  <c:v>СОШ №3</c:v>
                </c:pt>
                <c:pt idx="8">
                  <c:v>СОШ №4</c:v>
                </c:pt>
                <c:pt idx="9">
                  <c:v>Лицей №12</c:v>
                </c:pt>
                <c:pt idx="10">
                  <c:v>СОШ №10</c:v>
                </c:pt>
                <c:pt idx="11">
                  <c:v>СОШ №7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0.99</c:v>
                </c:pt>
                <c:pt idx="10">
                  <c:v>0.98</c:v>
                </c:pt>
                <c:pt idx="11">
                  <c:v>0.98</c:v>
                </c:pt>
              </c:numCache>
            </c:numRef>
          </c:val>
        </c:ser>
        <c:axId val="91166592"/>
        <c:axId val="91168128"/>
      </c:barChart>
      <c:catAx>
        <c:axId val="9116659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1168128"/>
        <c:crosses val="autoZero"/>
        <c:auto val="1"/>
        <c:lblAlgn val="ctr"/>
        <c:lblOffset val="100"/>
      </c:catAx>
      <c:valAx>
        <c:axId val="9116812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11665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–73%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–69%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0.16082</cdr:x>
      <cdr:y>0.07693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6462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</a:rPr>
            <a:t>ЛМР – 77%</a:t>
          </a:r>
          <a:endParaRPr lang="ru-RU" b="1" dirty="0">
            <a:solidFill>
              <a:srgbClr val="0070C0"/>
            </a:solidFill>
          </a:endParaRPr>
        </a:p>
      </cdr:txBody>
    </cdr:sp>
  </cdr:relSizeAnchor>
  <cdr:relSizeAnchor xmlns:cdr="http://schemas.openxmlformats.org/drawingml/2006/chartDrawing">
    <cdr:from>
      <cdr:x>0.00903</cdr:x>
      <cdr:y>0.26786</cdr:y>
    </cdr:from>
    <cdr:to>
      <cdr:x>1</cdr:x>
      <cdr:y>0.27738</cdr:y>
    </cdr:to>
    <cdr:sp macro="" textlink="">
      <cdr:nvSpPr>
        <cdr:cNvPr id="4" name="Прямая соединительная линия 3"/>
        <cdr:cNvSpPr/>
      </cdr:nvSpPr>
      <cdr:spPr>
        <a:xfrm xmlns:a="http://schemas.openxmlformats.org/drawingml/2006/main" flipV="1">
          <a:off x="76163" y="1285884"/>
          <a:ext cx="8358253" cy="45701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0070C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928670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Результаты полугодовых проверочных  работ по предметам  учащихся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3 классов 2016-2017 учебного года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на заседаниях ШМО проанализировать результаты полугодовых проверочных работ по математике и  запланировать систему мер, направленных на улучшение и стабилизацию результатов учащихся  к концу 2016-2017 учебного года;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целью ликвидации пробелов в знаниях организовать работу с учащимися по индивидуальным планам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43042" y="-3857676"/>
            <a:ext cx="7143800" cy="457203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665922" y="785794"/>
            <a:ext cx="7478078" cy="246698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Всего учащихся по муниципальному району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857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Приняли участие – 823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(96%)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«5»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171 ( 21%)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19,3%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«4»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400  (49%)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48,7%    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«3»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220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( 27%)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29%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32  (3%)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3 %            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Успеваемость –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96%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97%</a:t>
            </a:r>
            <a:endParaRPr lang="ru-RU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69%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68%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Средняя оценка –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3,8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3,8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85776"/>
            <a:ext cx="7498080" cy="170341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Успеваемость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150017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28" y="785794"/>
          <a:ext cx="7572428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786446" y="16430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0800000" flipV="1">
            <a:off x="7643834" y="928670"/>
            <a:ext cx="1500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69%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642918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928662" y="2143116"/>
            <a:ext cx="821533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0"/>
            <a:ext cx="7498080" cy="285728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428604"/>
          <a:ext cx="7786742" cy="5833306"/>
        </p:xfrm>
        <a:graphic>
          <a:graphicData uri="http://schemas.openxmlformats.org/drawingml/2006/table">
            <a:tbl>
              <a:tblPr/>
              <a:tblGrid>
                <a:gridCol w="1857388"/>
                <a:gridCol w="785818"/>
                <a:gridCol w="714380"/>
                <a:gridCol w="642942"/>
                <a:gridCol w="690177"/>
                <a:gridCol w="629864"/>
                <a:gridCol w="540337"/>
                <a:gridCol w="639952"/>
                <a:gridCol w="642942"/>
                <a:gridCol w="642942"/>
              </a:tblGrid>
              <a:tr h="7858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(всего)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"5"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"4"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"3"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"2"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73%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47%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3,3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88%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65%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106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69%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56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93%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57%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Гимназия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41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лицей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90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88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48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81%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63%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357214"/>
            <a:ext cx="7498080" cy="121444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1" y="785795"/>
          <a:ext cx="7643865" cy="5980568"/>
        </p:xfrm>
        <a:graphic>
          <a:graphicData uri="http://schemas.openxmlformats.org/drawingml/2006/table">
            <a:tbl>
              <a:tblPr/>
              <a:tblGrid>
                <a:gridCol w="2428891"/>
                <a:gridCol w="714380"/>
                <a:gridCol w="500066"/>
                <a:gridCol w="500066"/>
                <a:gridCol w="571504"/>
                <a:gridCol w="500066"/>
                <a:gridCol w="500066"/>
                <a:gridCol w="714380"/>
                <a:gridCol w="642942"/>
                <a:gridCol w="571504"/>
              </a:tblGrid>
              <a:tr h="571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(всего)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"5"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"4"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"3"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"2"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Шугуровская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Зеленорощинская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45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Старокувакская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Тимяшевская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Старописьмянская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Подлесная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Ново-Сережкинская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Урдалинская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Зай-Каратайская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90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Нижнечершилинская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Урмышлинская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Керлигачская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Сарабикуловская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Сугушлинская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Каркалинская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Староиштерякская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Куакбашская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Федотовская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4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Ивановская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Новоиштирякская НШДС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3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Новочершелинская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НШДС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186" marR="1218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714356"/>
            <a:ext cx="7498080" cy="5300666"/>
          </a:xfrm>
        </p:spPr>
        <p:txBody>
          <a:bodyPr>
            <a:normAutofit/>
          </a:bodyPr>
          <a:lstStyle/>
          <a:p>
            <a:pPr marL="596646" lvl="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Результаты  полугодовой проверочной   работы по русскому языку в 3  классах считать удовлетворительными, показатели успеваемости недостаточными.</a:t>
            </a: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русскому языку и  запланировать систему мер, направленных на улучшение и стабилизацию результатов учащихся  к концу 2016-2017 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857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822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(96%)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252 (31%)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23 %                                           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348 (42%)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47 %                               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206 (25%)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28%                                              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16  (2%) 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                                                   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98%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97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                                  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73%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70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                          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4,0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3,9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0"/>
            <a:ext cx="7498080" cy="4800600"/>
          </a:xfrm>
        </p:spPr>
        <p:txBody>
          <a:bodyPr>
            <a:normAutofit fontScale="25000" lnSpcReduction="20000"/>
          </a:bodyPr>
          <a:lstStyle/>
          <a:p>
            <a:pPr lvl="3">
              <a:buNone/>
            </a:pPr>
            <a:endParaRPr lang="ru-RU" sz="14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3">
              <a:buNone/>
            </a:pPr>
            <a:r>
              <a:rPr lang="ru-RU" sz="1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lvl="3">
              <a:buNone/>
            </a:pPr>
            <a:endParaRPr lang="ru-RU" sz="4400" b="1" i="1" dirty="0" smtClean="0"/>
          </a:p>
          <a:p>
            <a:pPr>
              <a:buNone/>
            </a:pP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Всего учащихся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857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817 (95%)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«5» -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237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(28%)      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        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«4» -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390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(48%)      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46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     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«3» -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186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(23,5%)    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       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(0,5%)           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                   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Успеваемость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–   99%     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98,5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Качество знаний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77%   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72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Средняя оценка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-    4,1      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3,9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городским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214414" y="1428736"/>
          <a:ext cx="764386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21429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357290" y="1214422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715272" y="1071546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77%</a:t>
            </a:r>
            <a:endParaRPr lang="ru-RU" b="1" dirty="0">
              <a:solidFill>
                <a:srgbClr val="0070C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142976" y="1643050"/>
            <a:ext cx="8001024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1000108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35732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785795"/>
          <a:ext cx="7858180" cy="5837307"/>
        </p:xfrm>
        <a:graphic>
          <a:graphicData uri="http://schemas.openxmlformats.org/drawingml/2006/table">
            <a:tbl>
              <a:tblPr/>
              <a:tblGrid>
                <a:gridCol w="2143140"/>
                <a:gridCol w="785818"/>
                <a:gridCol w="705880"/>
                <a:gridCol w="580004"/>
                <a:gridCol w="642942"/>
                <a:gridCol w="500066"/>
                <a:gridCol w="500066"/>
                <a:gridCol w="714380"/>
                <a:gridCol w="642942"/>
                <a:gridCol w="642942"/>
              </a:tblGrid>
              <a:tr h="10001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Кол-во учащихся (всего)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Выполняли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"5"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"4"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"3"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"2"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Гимназия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лицей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14300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642919"/>
          <a:ext cx="7715304" cy="5758913"/>
        </p:xfrm>
        <a:graphic>
          <a:graphicData uri="http://schemas.openxmlformats.org/drawingml/2006/table">
            <a:tbl>
              <a:tblPr/>
              <a:tblGrid>
                <a:gridCol w="2500330"/>
                <a:gridCol w="642942"/>
                <a:gridCol w="642942"/>
                <a:gridCol w="571504"/>
                <a:gridCol w="571504"/>
                <a:gridCol w="500066"/>
                <a:gridCol w="500066"/>
                <a:gridCol w="642942"/>
                <a:gridCol w="571504"/>
                <a:gridCol w="571504"/>
              </a:tblGrid>
              <a:tr h="571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Кол-во учащихся (всего)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Выполняли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"5"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"4"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"3"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"2"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Шугуровская 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8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Зеленорощинская 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8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Старокувакская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21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Тимяшевская СОШ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42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Старописьмянская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21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Подлесная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42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Ново-Сережкинская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21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Урдалинская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48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Зай-Каратайская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42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Нижнечершилинская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8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Урмышлинская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21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Керлигачская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8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Сарабикуловская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21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Сугушлинская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21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Каркалинская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42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Староиштерякская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21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Куакбашская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21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Федотовская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21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Ивановская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42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Новоиштирякская НШДС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42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Новочершелинская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НШДС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67" marR="1196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3600" b="1" i="1" dirty="0" smtClean="0">
                <a:solidFill>
                  <a:srgbClr val="0070C0"/>
                </a:solidFill>
              </a:rPr>
              <a:t> :  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07154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1071546"/>
            <a:ext cx="70723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Результаты  полугодовой проверочной работы по окружающему миру в  3 классах считать удовлетворительными, показатели успеваемости недостаточными.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окружающему миру и  запланировать систему мер, направленных на улучшение и стабилизацию результатов учащихся  к концу  2016-2017 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221455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1285860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571612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73%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928670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14348" y="2285992"/>
            <a:ext cx="8429652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428652"/>
            <a:ext cx="7498080" cy="128588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571480"/>
          <a:ext cx="7618436" cy="5690430"/>
        </p:xfrm>
        <a:graphic>
          <a:graphicData uri="http://schemas.openxmlformats.org/drawingml/2006/table">
            <a:tbl>
              <a:tblPr/>
              <a:tblGrid>
                <a:gridCol w="1785950"/>
                <a:gridCol w="875928"/>
                <a:gridCol w="630281"/>
                <a:gridCol w="539515"/>
                <a:gridCol w="540150"/>
                <a:gridCol w="539515"/>
                <a:gridCol w="629646"/>
                <a:gridCol w="723585"/>
                <a:gridCol w="723585"/>
                <a:gridCol w="630281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(всего)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"5"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"4"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"3"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"2"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44%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69%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72%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69%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Гимназия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72%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лицей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94%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500090"/>
            <a:ext cx="7498080" cy="163197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1" y="642919"/>
          <a:ext cx="7643865" cy="5615765"/>
        </p:xfrm>
        <a:graphic>
          <a:graphicData uri="http://schemas.openxmlformats.org/drawingml/2006/table">
            <a:tbl>
              <a:tblPr/>
              <a:tblGrid>
                <a:gridCol w="2143139"/>
                <a:gridCol w="642942"/>
                <a:gridCol w="571504"/>
                <a:gridCol w="383600"/>
                <a:gridCol w="473656"/>
                <a:gridCol w="571504"/>
                <a:gridCol w="642942"/>
                <a:gridCol w="785818"/>
                <a:gridCol w="785818"/>
                <a:gridCol w="642942"/>
              </a:tblGrid>
              <a:tr h="571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Кол-во учащихся (всего)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Выполняли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"5"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"4"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"3"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"2"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Шугуровская СОШ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Зеленорощинская СОШ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Старокувакская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91%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64%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0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Тимяшевская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81%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Старописьмянская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0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Подлесная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Ново-Сережкинская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0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Урдалинская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4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Зай-Каратайская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17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Нижнечершилинская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Урмышлинская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0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Керлигачская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Сарабикуловская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0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Сугушлинская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0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Каркалинская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83%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Староиштерякская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0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Куакбашская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0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Федотовская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0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Ивановская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Новоиштирякская НШДС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Новочершелинская НШДС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4" marR="11854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 полугодовой  проверочной   работы по математике в 3  классах считать удовлетворительными,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показатели успеваемости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4244</TotalTime>
  <Words>2047</Words>
  <Application>Microsoft Office PowerPoint</Application>
  <PresentationFormat>Экран (4:3)</PresentationFormat>
  <Paragraphs>1239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Солнцестояние</vt:lpstr>
      <vt:lpstr>                                     Результаты полугодовых проверочных  работ по предметам  учащихся  3 классов 2016-2017 учебного года   </vt:lpstr>
      <vt:lpstr>              Математика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     Таблица с результатами</vt:lpstr>
      <vt:lpstr>                      Таблица с результатами</vt:lpstr>
      <vt:lpstr>   Выводы:</vt:lpstr>
      <vt:lpstr>Слайд 10</vt:lpstr>
      <vt:lpstr>               Русский язык </vt:lpstr>
      <vt:lpstr> 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  Таблица с результатами</vt:lpstr>
      <vt:lpstr>                Таблица с результатами</vt:lpstr>
      <vt:lpstr>   Выводы:</vt:lpstr>
      <vt:lpstr>Слайд 19</vt:lpstr>
      <vt:lpstr>Слайд 20</vt:lpstr>
      <vt:lpstr>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 Таблица с результатами</vt:lpstr>
      <vt:lpstr>                   Таблица с результатами</vt:lpstr>
      <vt:lpstr>  Выводы :  </vt:lpstr>
      <vt:lpstr>Слайд 28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Mac93</cp:lastModifiedBy>
  <cp:revision>583</cp:revision>
  <dcterms:created xsi:type="dcterms:W3CDTF">2012-12-17T07:09:56Z</dcterms:created>
  <dcterms:modified xsi:type="dcterms:W3CDTF">2017-01-25T17:55:18Z</dcterms:modified>
</cp:coreProperties>
</file>